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9" r:id="rId5"/>
    <p:sldId id="306" r:id="rId6"/>
    <p:sldId id="311" r:id="rId7"/>
    <p:sldId id="297" r:id="rId8"/>
    <p:sldId id="288" r:id="rId9"/>
    <p:sldId id="310" r:id="rId10"/>
    <p:sldId id="260" r:id="rId11"/>
    <p:sldId id="312" r:id="rId12"/>
    <p:sldId id="313" r:id="rId13"/>
    <p:sldId id="268" r:id="rId14"/>
    <p:sldId id="304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24" autoAdjust="0"/>
  </p:normalViewPr>
  <p:slideViewPr>
    <p:cSldViewPr snapToGrid="0">
      <p:cViewPr>
        <p:scale>
          <a:sx n="50" d="100"/>
          <a:sy n="50" d="100"/>
        </p:scale>
        <p:origin x="1862" y="68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3025" y="1901952"/>
            <a:ext cx="4763783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Revisión</a:t>
            </a:r>
            <a:r>
              <a:rPr lang="en-US" dirty="0"/>
              <a:t> de </a:t>
            </a:r>
            <a:r>
              <a:rPr lang="en-US" dirty="0" err="1"/>
              <a:t>siniestros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México. </a:t>
            </a:r>
            <a:r>
              <a:rPr lang="en-US" dirty="0" err="1"/>
              <a:t>Estudio</a:t>
            </a:r>
            <a:r>
              <a:rPr lang="en-US" dirty="0"/>
              <a:t> de 2015 – 2021: </a:t>
            </a:r>
            <a:r>
              <a:rPr lang="en-US" dirty="0" err="1"/>
              <a:t>Hidrometeorológicos</a:t>
            </a: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Joaquín González</a:t>
            </a:r>
          </a:p>
          <a:p>
            <a:r>
              <a:rPr lang="en-US" dirty="0"/>
              <a:t>Oct - 2022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5" y="2011680"/>
            <a:ext cx="4407019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Es indispensable contra con seguros para eventos hidrometeorológicos en cualquier estado de la república, incluso en lugares no cercanos a la costa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8" name="Picture Placeholder 17" descr="A car driving through water&#10;&#10;Description automatically generated with medium confidence">
            <a:extLst>
              <a:ext uri="{FF2B5EF4-FFF2-40B4-BE49-F238E27FC236}">
                <a16:creationId xmlns:a16="http://schemas.microsoft.com/office/drawing/2014/main" id="{A8242DD2-ECA5-E430-DE92-8AFF41B609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5263" r="15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 err="1"/>
              <a:t>Siguentes</a:t>
            </a:r>
            <a:r>
              <a:rPr lang="en-US" dirty="0"/>
              <a:t> pasos: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>
            <a:normAutofit/>
          </a:bodyPr>
          <a:lstStyle/>
          <a:p>
            <a:r>
              <a:rPr lang="en-US" dirty="0" err="1"/>
              <a:t>Corto</a:t>
            </a:r>
            <a:r>
              <a:rPr lang="en-US" dirty="0"/>
              <a:t> </a:t>
            </a:r>
            <a:r>
              <a:rPr lang="en-US" dirty="0" err="1"/>
              <a:t>Plazo</a:t>
            </a:r>
            <a:endParaRPr lang="en-US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/>
          <a:p>
            <a:r>
              <a:rPr lang="es-MX" dirty="0"/>
              <a:t>Investigar más a fondo el cambio en la relación monto / número de siniestros a partir de 2016 y exacerbada en 2018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/>
          <a:lstStyle/>
          <a:p>
            <a:r>
              <a:rPr lang="en-US" dirty="0"/>
              <a:t>Largo </a:t>
            </a:r>
            <a:r>
              <a:rPr lang="en-US" dirty="0" err="1"/>
              <a:t>Plazo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/>
          <a:lstStyle/>
          <a:p>
            <a:r>
              <a:rPr lang="en-US" dirty="0" err="1"/>
              <a:t>Asegurar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inversionistas</a:t>
            </a:r>
            <a:r>
              <a:rPr lang="en-US" dirty="0"/>
              <a:t> </a:t>
            </a:r>
            <a:r>
              <a:rPr lang="en-US" dirty="0" err="1"/>
              <a:t>nacionales</a:t>
            </a:r>
            <a:r>
              <a:rPr lang="en-US" dirty="0"/>
              <a:t> e </a:t>
            </a:r>
            <a:r>
              <a:rPr lang="en-US" dirty="0" err="1"/>
              <a:t>internacionales</a:t>
            </a:r>
            <a:r>
              <a:rPr lang="en-US" dirty="0"/>
              <a:t>,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no </a:t>
            </a:r>
            <a:r>
              <a:rPr lang="en-US" dirty="0" err="1"/>
              <a:t>costeros</a:t>
            </a:r>
            <a:r>
              <a:rPr lang="en-US" dirty="0"/>
              <a:t>, </a:t>
            </a:r>
            <a:r>
              <a:rPr lang="en-US" dirty="0" err="1"/>
              <a:t>cuenten</a:t>
            </a:r>
            <a:r>
              <a:rPr lang="en-US" dirty="0"/>
              <a:t> con </a:t>
            </a:r>
            <a:r>
              <a:rPr lang="en-US" dirty="0" err="1"/>
              <a:t>seguros</a:t>
            </a:r>
            <a:r>
              <a:rPr lang="en-US" dirty="0"/>
              <a:t> para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hidrometeorológicos</a:t>
            </a:r>
            <a:endParaRPr lang="en-US" dirty="0"/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Gracias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3711" y="3566160"/>
            <a:ext cx="3891063" cy="2651760"/>
          </a:xfrm>
        </p:spPr>
        <p:txBody>
          <a:bodyPr/>
          <a:lstStyle/>
          <a:p>
            <a:r>
              <a:rPr lang="en-US" dirty="0"/>
              <a:t>Joaquín González</a:t>
            </a:r>
          </a:p>
          <a:p>
            <a:r>
              <a:rPr lang="en-US" dirty="0"/>
              <a:t>gonzalez.joaquin85@gmail.com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/>
          <a:p>
            <a:r>
              <a:rPr lang="en-ZA" dirty="0" err="1"/>
              <a:t>Resumen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Para </a:t>
            </a:r>
            <a:r>
              <a:rPr lang="en-US" dirty="0" err="1"/>
              <a:t>mí</a:t>
            </a:r>
            <a:r>
              <a:rPr lang="en-US" dirty="0"/>
              <a:t>,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interesante</a:t>
            </a:r>
            <a:r>
              <a:rPr lang="en-US" dirty="0"/>
              <a:t> </a:t>
            </a:r>
            <a:r>
              <a:rPr lang="en-US" dirty="0" err="1"/>
              <a:t>conocer</a:t>
            </a:r>
            <a:r>
              <a:rPr lang="en-US" dirty="0"/>
              <a:t> la </a:t>
            </a:r>
            <a:r>
              <a:rPr lang="en-US" dirty="0" err="1"/>
              <a:t>evolución</a:t>
            </a:r>
            <a:r>
              <a:rPr lang="en-US" dirty="0"/>
              <a:t> que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tenido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siniestros</a:t>
            </a:r>
            <a:r>
              <a:rPr lang="en-US" dirty="0"/>
              <a:t> y </a:t>
            </a:r>
            <a:r>
              <a:rPr lang="en-US" dirty="0" err="1"/>
              <a:t>montos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sector de </a:t>
            </a:r>
            <a:r>
              <a:rPr lang="en-US" dirty="0" err="1"/>
              <a:t>seguros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México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ramo</a:t>
            </a:r>
            <a:r>
              <a:rPr lang="en-US" dirty="0"/>
              <a:t> </a:t>
            </a:r>
            <a:r>
              <a:rPr lang="en-US" dirty="0" err="1"/>
              <a:t>hidrometeorológico</a:t>
            </a:r>
            <a:r>
              <a:rPr lang="en-US" dirty="0"/>
              <a:t>, para </a:t>
            </a:r>
            <a:r>
              <a:rPr lang="en-US" dirty="0" err="1"/>
              <a:t>comprender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impacto</a:t>
            </a:r>
            <a:r>
              <a:rPr lang="en-US" dirty="0"/>
              <a:t> que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compañía</a:t>
            </a:r>
            <a:r>
              <a:rPr lang="en-US" dirty="0"/>
              <a:t>, y para las principals </a:t>
            </a:r>
            <a:r>
              <a:rPr lang="en-US" dirty="0" err="1"/>
              <a:t>coberturas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particular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estados</a:t>
            </a:r>
            <a:r>
              <a:rPr lang="en-US" dirty="0"/>
              <a:t> de la costa Mexicana </a:t>
            </a:r>
            <a:r>
              <a:rPr lang="en-US" dirty="0" err="1"/>
              <a:t>afectados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fenómenos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0" name="Picture 9" descr="A picture containing person, ground, outdoor&#10;&#10;Description automatically generated">
            <a:extLst>
              <a:ext uri="{FF2B5EF4-FFF2-40B4-BE49-F238E27FC236}">
                <a16:creationId xmlns:a16="http://schemas.microsoft.com/office/drawing/2014/main" id="{D704C80F-711A-6E7E-DA0C-D8EB2BC17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092" y="1558922"/>
            <a:ext cx="5640093" cy="36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Las </a:t>
            </a:r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utilizadas</a:t>
            </a:r>
            <a:r>
              <a:rPr lang="en-US" dirty="0"/>
              <a:t> para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Excel,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versatilidad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tamaño</a:t>
            </a:r>
            <a:r>
              <a:rPr lang="en-US" dirty="0"/>
              <a:t> de la base de </a:t>
            </a:r>
            <a:r>
              <a:rPr lang="en-US" dirty="0" err="1"/>
              <a:t>datos</a:t>
            </a:r>
            <a:r>
              <a:rPr lang="en-US" dirty="0"/>
              <a:t> para </a:t>
            </a:r>
            <a:r>
              <a:rPr lang="en-US" dirty="0" err="1"/>
              <a:t>manejar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endParaRPr lang="en-US" dirty="0"/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información</a:t>
            </a:r>
            <a:r>
              <a:rPr lang="en-US" dirty="0"/>
              <a:t> la </a:t>
            </a:r>
            <a:r>
              <a:rPr lang="en-US" dirty="0" err="1"/>
              <a:t>descargué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</a:t>
            </a:r>
            <a:r>
              <a:rPr lang="en-US" dirty="0" err="1"/>
              <a:t>página</a:t>
            </a:r>
            <a:r>
              <a:rPr lang="en-US" dirty="0"/>
              <a:t> de la </a:t>
            </a:r>
            <a:r>
              <a:rPr lang="en-US" dirty="0" err="1"/>
              <a:t>Comisión</a:t>
            </a:r>
            <a:r>
              <a:rPr lang="en-US" dirty="0"/>
              <a:t> Nacional de </a:t>
            </a:r>
            <a:r>
              <a:rPr lang="en-US" dirty="0" err="1"/>
              <a:t>Seguros</a:t>
            </a:r>
            <a:r>
              <a:rPr lang="en-US" dirty="0"/>
              <a:t> y </a:t>
            </a:r>
            <a:r>
              <a:rPr lang="en-US" dirty="0" err="1"/>
              <a:t>Fianzas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monto</a:t>
            </a:r>
            <a:r>
              <a:rPr lang="en-US" dirty="0"/>
              <a:t> total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siniestros</a:t>
            </a:r>
            <a:r>
              <a:rPr lang="en-US" dirty="0"/>
              <a:t> </a:t>
            </a:r>
            <a:r>
              <a:rPr lang="en-US" dirty="0" err="1"/>
              <a:t>analisados</a:t>
            </a:r>
            <a:r>
              <a:rPr lang="en-US" dirty="0"/>
              <a:t> es de 24 </a:t>
            </a:r>
            <a:r>
              <a:rPr lang="en-US" dirty="0" err="1"/>
              <a:t>billones</a:t>
            </a:r>
            <a:r>
              <a:rPr lang="en-US" dirty="0"/>
              <a:t> de pesos entre 2015 y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sitting on a bench looking at palm trees&#10;&#10;Description automatically generated with low confidence">
            <a:extLst>
              <a:ext uri="{FF2B5EF4-FFF2-40B4-BE49-F238E27FC236}">
                <a16:creationId xmlns:a16="http://schemas.microsoft.com/office/drawing/2014/main" id="{A480F29A-37C8-E66E-0C13-925D485B3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15" y="0"/>
            <a:ext cx="6858000" cy="6858000"/>
          </a:xfrm>
          <a:prstGeom prst="rect">
            <a:avLst/>
          </a:prstGeo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97" y="4122192"/>
            <a:ext cx="4930140" cy="9144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Observaciones</a:t>
            </a:r>
            <a:r>
              <a:rPr lang="en-US" dirty="0"/>
              <a:t> </a:t>
            </a:r>
            <a:r>
              <a:rPr lang="en-US" dirty="0" err="1"/>
              <a:t>generales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6" name="Picture Placeholder 25" descr="A picture containing outdoor, building, water, yellow&#10;&#10;Description automatically generated">
            <a:extLst>
              <a:ext uri="{FF2B5EF4-FFF2-40B4-BE49-F238E27FC236}">
                <a16:creationId xmlns:a16="http://schemas.microsoft.com/office/drawing/2014/main" id="{B22897DF-EED3-7062-4C7D-33EFF21E5A6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678" b="1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Monto y </a:t>
            </a:r>
            <a:r>
              <a:rPr lang="en-ZA" dirty="0" err="1"/>
              <a:t>número</a:t>
            </a:r>
            <a:r>
              <a:rPr lang="en-ZA" dirty="0"/>
              <a:t> de </a:t>
            </a:r>
            <a:r>
              <a:rPr lang="en-ZA" dirty="0" err="1"/>
              <a:t>siniestros</a:t>
            </a:r>
            <a:r>
              <a:rPr lang="en-ZA" dirty="0"/>
              <a:t> </a:t>
            </a:r>
            <a:r>
              <a:rPr lang="en-ZA" dirty="0" err="1"/>
              <a:t>por</a:t>
            </a:r>
            <a:r>
              <a:rPr lang="en-ZA" dirty="0"/>
              <a:t> </a:t>
            </a:r>
            <a:r>
              <a:rPr lang="en-ZA" dirty="0" err="1"/>
              <a:t>año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110" name="slide2" descr="Monto y número de siniestros por año">
            <a:extLst>
              <a:ext uri="{FF2B5EF4-FFF2-40B4-BE49-F238E27FC236}">
                <a16:creationId xmlns:a16="http://schemas.microsoft.com/office/drawing/2014/main" id="{8E12F503-598C-45D1-9597-80491C347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3"/>
          <a:stretch/>
        </p:blipFill>
        <p:spPr>
          <a:xfrm>
            <a:off x="1790700" y="1595336"/>
            <a:ext cx="8610600" cy="4847194"/>
          </a:xfrm>
          <a:prstGeom prst="rect">
            <a:avLst/>
          </a:prstGeom>
        </p:spPr>
      </p:pic>
      <p:sp>
        <p:nvSpPr>
          <p:cNvPr id="115" name="Left Brace 114">
            <a:extLst>
              <a:ext uri="{FF2B5EF4-FFF2-40B4-BE49-F238E27FC236}">
                <a16:creationId xmlns:a16="http://schemas.microsoft.com/office/drawing/2014/main" id="{A5902E84-DFEF-9DE5-9360-12DA63F932A2}"/>
              </a:ext>
            </a:extLst>
          </p:cNvPr>
          <p:cNvSpPr/>
          <p:nvPr/>
        </p:nvSpPr>
        <p:spPr>
          <a:xfrm>
            <a:off x="4922196" y="1896894"/>
            <a:ext cx="223737" cy="1697476"/>
          </a:xfrm>
          <a:prstGeom prst="leftBrac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6" name="Right Brace 115">
            <a:extLst>
              <a:ext uri="{FF2B5EF4-FFF2-40B4-BE49-F238E27FC236}">
                <a16:creationId xmlns:a16="http://schemas.microsoft.com/office/drawing/2014/main" id="{0CB7E361-80D0-75E5-87C0-97B55D728155}"/>
              </a:ext>
            </a:extLst>
          </p:cNvPr>
          <p:cNvSpPr/>
          <p:nvPr/>
        </p:nvSpPr>
        <p:spPr>
          <a:xfrm>
            <a:off x="2791838" y="1935804"/>
            <a:ext cx="301558" cy="1566153"/>
          </a:xfrm>
          <a:prstGeom prst="rightBrac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916D67F-D007-7D4C-8E87-CF1CA5F9019B}"/>
              </a:ext>
            </a:extLst>
          </p:cNvPr>
          <p:cNvSpPr txBox="1"/>
          <p:nvPr/>
        </p:nvSpPr>
        <p:spPr>
          <a:xfrm>
            <a:off x="3225936" y="2305455"/>
            <a:ext cx="166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Cambio importante de relación monto / siniestros en 3 años</a:t>
            </a:r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 err="1"/>
              <a:t>Entidades</a:t>
            </a:r>
            <a:r>
              <a:rPr lang="en-US" dirty="0"/>
              <a:t> con mayor </a:t>
            </a:r>
            <a:r>
              <a:rPr lang="en-US" dirty="0" err="1"/>
              <a:t>monto</a:t>
            </a:r>
            <a:r>
              <a:rPr lang="en-US" dirty="0"/>
              <a:t> de </a:t>
            </a:r>
            <a:r>
              <a:rPr lang="en-US" dirty="0" err="1"/>
              <a:t>impacto</a:t>
            </a:r>
            <a:r>
              <a:rPr lang="en-US" dirty="0"/>
              <a:t> (top 10)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7" name="slide3" descr="Entidades con mayor monto (top 10)">
            <a:extLst>
              <a:ext uri="{FF2B5EF4-FFF2-40B4-BE49-F238E27FC236}">
                <a16:creationId xmlns:a16="http://schemas.microsoft.com/office/drawing/2014/main" id="{726B05CF-4DCA-44E6-A121-4D542D069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3"/>
          <a:stretch/>
        </p:blipFill>
        <p:spPr>
          <a:xfrm>
            <a:off x="509329" y="1673156"/>
            <a:ext cx="10554676" cy="326849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AE2943-3EF4-EA70-A589-43A3B55518D8}"/>
              </a:ext>
            </a:extLst>
          </p:cNvPr>
          <p:cNvSpPr/>
          <p:nvPr/>
        </p:nvSpPr>
        <p:spPr>
          <a:xfrm>
            <a:off x="7120647" y="2859932"/>
            <a:ext cx="3453319" cy="120623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5 entidades que no están en la costa están entre las más afectadas, incluida la mayor: CDMX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577A16-2549-9E5E-C7E8-2156CB259D5C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6682902" y="2159540"/>
            <a:ext cx="437745" cy="1303507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9EA042-DB80-5258-7DDC-989D9B8FB2A8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509099" y="2541836"/>
            <a:ext cx="1611548" cy="921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2F2B53-9819-F966-7A8A-C103BC7F6815}"/>
              </a:ext>
            </a:extLst>
          </p:cNvPr>
          <p:cNvCxnSpPr>
            <a:cxnSpLocks/>
          </p:cNvCxnSpPr>
          <p:nvPr/>
        </p:nvCxnSpPr>
        <p:spPr>
          <a:xfrm flipH="1" flipV="1">
            <a:off x="4717915" y="3064213"/>
            <a:ext cx="2402732" cy="39883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12CABB-693F-3423-C45A-37829EEE1D76}"/>
              </a:ext>
            </a:extLst>
          </p:cNvPr>
          <p:cNvCxnSpPr>
            <a:cxnSpLocks/>
          </p:cNvCxnSpPr>
          <p:nvPr/>
        </p:nvCxnSpPr>
        <p:spPr>
          <a:xfrm flipH="1">
            <a:off x="3959157" y="3429000"/>
            <a:ext cx="3161490" cy="3822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971EDA2-6714-3EDF-F886-92696F9D8C24}"/>
              </a:ext>
            </a:extLst>
          </p:cNvPr>
          <p:cNvCxnSpPr>
            <a:cxnSpLocks/>
          </p:cNvCxnSpPr>
          <p:nvPr/>
        </p:nvCxnSpPr>
        <p:spPr>
          <a:xfrm flipH="1">
            <a:off x="3579779" y="3463047"/>
            <a:ext cx="3540868" cy="82685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Mayor </a:t>
            </a:r>
            <a:r>
              <a:rPr lang="en-US" dirty="0" err="1"/>
              <a:t>monto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evento</a:t>
            </a:r>
            <a:r>
              <a:rPr lang="en-US" dirty="0"/>
              <a:t>: </a:t>
            </a:r>
            <a:r>
              <a:rPr lang="en-US" dirty="0" err="1"/>
              <a:t>Ciclón</a:t>
            </a:r>
            <a:r>
              <a:rPr lang="en-US" dirty="0"/>
              <a:t> Tropical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slide5" descr="Eventos de mayor monto por tipo">
            <a:extLst>
              <a:ext uri="{FF2B5EF4-FFF2-40B4-BE49-F238E27FC236}">
                <a16:creationId xmlns:a16="http://schemas.microsoft.com/office/drawing/2014/main" id="{AEFE6627-94F7-485B-8313-03BB43180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1"/>
          <a:stretch/>
        </p:blipFill>
        <p:spPr>
          <a:xfrm>
            <a:off x="1845114" y="1211460"/>
            <a:ext cx="7678265" cy="53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Mayor </a:t>
            </a:r>
            <a:r>
              <a:rPr lang="en-US" dirty="0" err="1"/>
              <a:t>monto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evento</a:t>
            </a:r>
            <a:r>
              <a:rPr lang="en-US" dirty="0"/>
              <a:t>: </a:t>
            </a:r>
            <a:r>
              <a:rPr lang="en-US" dirty="0" err="1"/>
              <a:t>Ciclón</a:t>
            </a:r>
            <a:r>
              <a:rPr lang="en-US" dirty="0"/>
              <a:t> Tropical</a:t>
            </a:r>
            <a:br>
              <a:rPr lang="en-US" dirty="0"/>
            </a:br>
            <a:r>
              <a:rPr lang="en-US" sz="2700" dirty="0" err="1">
                <a:solidFill>
                  <a:schemeClr val="bg1">
                    <a:lumMod val="50000"/>
                  </a:schemeClr>
                </a:solidFill>
              </a:rPr>
              <a:t>Impacto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</a:rPr>
              <a:t>por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</a:rPr>
              <a:t>entidad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slide5" descr="Eventos de mayor monto por tipo">
            <a:extLst>
              <a:ext uri="{FF2B5EF4-FFF2-40B4-BE49-F238E27FC236}">
                <a16:creationId xmlns:a16="http://schemas.microsoft.com/office/drawing/2014/main" id="{AEFE6627-94F7-485B-8313-03BB43180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1"/>
          <a:stretch/>
        </p:blipFill>
        <p:spPr>
          <a:xfrm>
            <a:off x="633920" y="1979406"/>
            <a:ext cx="5040484" cy="3497266"/>
          </a:xfrm>
          <a:prstGeom prst="rect">
            <a:avLst/>
          </a:prstGeom>
        </p:spPr>
      </p:pic>
      <p:pic>
        <p:nvPicPr>
          <p:cNvPr id="2" name="slide6" descr="Impacto de Huracán por Entidad">
            <a:extLst>
              <a:ext uri="{FF2B5EF4-FFF2-40B4-BE49-F238E27FC236}">
                <a16:creationId xmlns:a16="http://schemas.microsoft.com/office/drawing/2014/main" id="{B7CCF39C-23F5-40F1-84EA-AACD9EC51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2"/>
          <a:stretch/>
        </p:blipFill>
        <p:spPr>
          <a:xfrm>
            <a:off x="6096000" y="1847514"/>
            <a:ext cx="5664740" cy="430345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5E8DFC-5D7D-F7D5-CEDA-64031219ACF1}"/>
              </a:ext>
            </a:extLst>
          </p:cNvPr>
          <p:cNvSpPr/>
          <p:nvPr/>
        </p:nvSpPr>
        <p:spPr>
          <a:xfrm>
            <a:off x="6096000" y="1979406"/>
            <a:ext cx="5946843" cy="3127615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88B0CE-5EAE-BBBE-B7D8-7C97D40DFEFC}"/>
              </a:ext>
            </a:extLst>
          </p:cNvPr>
          <p:cNvCxnSpPr>
            <a:cxnSpLocks/>
          </p:cNvCxnSpPr>
          <p:nvPr/>
        </p:nvCxnSpPr>
        <p:spPr>
          <a:xfrm flipV="1">
            <a:off x="1254868" y="2073937"/>
            <a:ext cx="5040484" cy="64008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3D1A69-3E8B-E0D4-56C8-7E8C1F34518D}"/>
              </a:ext>
            </a:extLst>
          </p:cNvPr>
          <p:cNvCxnSpPr>
            <a:cxnSpLocks/>
          </p:cNvCxnSpPr>
          <p:nvPr/>
        </p:nvCxnSpPr>
        <p:spPr>
          <a:xfrm>
            <a:off x="1254868" y="2714017"/>
            <a:ext cx="5040484" cy="2295728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BBC580D-6E43-F1A6-51EB-694C27B0C65D}"/>
              </a:ext>
            </a:extLst>
          </p:cNvPr>
          <p:cNvSpPr/>
          <p:nvPr/>
        </p:nvSpPr>
        <p:spPr>
          <a:xfrm>
            <a:off x="953311" y="5649824"/>
            <a:ext cx="5418306" cy="10622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Interesante ver que la entidad más afectada por huracanes es la CDMX, que es de las más alejadas de la costa y se encuentra en un valle, rodeada de montañas</a:t>
            </a:r>
          </a:p>
        </p:txBody>
      </p:sp>
    </p:spTree>
    <p:extLst>
      <p:ext uri="{BB962C8B-B14F-4D97-AF65-F5344CB8AC3E}">
        <p14:creationId xmlns:p14="http://schemas.microsoft.com/office/powerpoint/2010/main" val="364336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Mayor </a:t>
            </a:r>
            <a:r>
              <a:rPr lang="en-US" dirty="0" err="1"/>
              <a:t>monto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evento</a:t>
            </a:r>
            <a:r>
              <a:rPr lang="en-US" dirty="0"/>
              <a:t>: </a:t>
            </a:r>
            <a:r>
              <a:rPr lang="en-US" dirty="0" err="1"/>
              <a:t>Ciclón</a:t>
            </a:r>
            <a:r>
              <a:rPr lang="en-US" dirty="0"/>
              <a:t> Tropical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slide7" descr="Impacto por moneda">
            <a:extLst>
              <a:ext uri="{FF2B5EF4-FFF2-40B4-BE49-F238E27FC236}">
                <a16:creationId xmlns:a16="http://schemas.microsoft.com/office/drawing/2014/main" id="{95C08931-0BD3-478E-89C7-D8EBB876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0" t="21559" r="32255" b="15362"/>
          <a:stretch/>
        </p:blipFill>
        <p:spPr>
          <a:xfrm>
            <a:off x="301557" y="1551168"/>
            <a:ext cx="6050605" cy="4448582"/>
          </a:xfrm>
          <a:prstGeom prst="rect">
            <a:avLst/>
          </a:prstGeom>
        </p:spPr>
      </p:pic>
      <p:pic>
        <p:nvPicPr>
          <p:cNvPr id="3" name="slide7" descr="Impacto por moneda">
            <a:extLst>
              <a:ext uri="{FF2B5EF4-FFF2-40B4-BE49-F238E27FC236}">
                <a16:creationId xmlns:a16="http://schemas.microsoft.com/office/drawing/2014/main" id="{95C08931-0BD3-478E-89C7-D8EBB8761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98" b="50000"/>
          <a:stretch/>
        </p:blipFill>
        <p:spPr>
          <a:xfrm>
            <a:off x="6284068" y="1260929"/>
            <a:ext cx="2247089" cy="307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5A01EE-957E-5147-A90B-392422323472}"/>
              </a:ext>
            </a:extLst>
          </p:cNvPr>
          <p:cNvSpPr/>
          <p:nvPr/>
        </p:nvSpPr>
        <p:spPr>
          <a:xfrm>
            <a:off x="8414426" y="1955260"/>
            <a:ext cx="196174" cy="243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3BF741-CA44-1E32-8296-303B1D51DBB7}"/>
              </a:ext>
            </a:extLst>
          </p:cNvPr>
          <p:cNvSpPr/>
          <p:nvPr/>
        </p:nvSpPr>
        <p:spPr>
          <a:xfrm>
            <a:off x="6772882" y="4027281"/>
            <a:ext cx="3675435" cy="212369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Más del 50% de las operaciones se realizaron en moneda extranjera (54%), lo cuál puede sugerir la relevancia de actores internacionales en las inversiones afectadas por fenómenos hidrometeorológicos</a:t>
            </a:r>
          </a:p>
        </p:txBody>
      </p:sp>
    </p:spTree>
    <p:extLst>
      <p:ext uri="{BB962C8B-B14F-4D97-AF65-F5344CB8AC3E}">
        <p14:creationId xmlns:p14="http://schemas.microsoft.com/office/powerpoint/2010/main" val="2616639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{AE8B85BB-D329-4F27-9FC5-F6DF171F870F}tf10081922_win32</Template>
  <TotalTime>59</TotalTime>
  <Words>379</Words>
  <Application>Microsoft Office PowerPoint</Application>
  <PresentationFormat>Widescreen</PresentationFormat>
  <Paragraphs>43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Quire Sans Pro Light</vt:lpstr>
      <vt:lpstr>Tisa Offc Serif Pro</vt:lpstr>
      <vt:lpstr>Office Theme</vt:lpstr>
      <vt:lpstr>Revisión de siniestros en México. Estudio de 2015 – 2021: Hidrometeorológicos</vt:lpstr>
      <vt:lpstr>Resumen</vt:lpstr>
      <vt:lpstr>Datos generales</vt:lpstr>
      <vt:lpstr>Observaciones generales</vt:lpstr>
      <vt:lpstr>Monto y número de siniestros por año</vt:lpstr>
      <vt:lpstr>Entidades con mayor monto de impacto (top 10) </vt:lpstr>
      <vt:lpstr>Mayor monto por tipo de evento: Ciclón Tropical</vt:lpstr>
      <vt:lpstr>Mayor monto por tipo de evento: Ciclón Tropical Impacto por entidad</vt:lpstr>
      <vt:lpstr>Mayor monto por tipo de evento: Ciclón Tropical</vt:lpstr>
      <vt:lpstr>Conclusiones</vt:lpstr>
      <vt:lpstr>Siguentes pasos: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Revisión de siniestros en México. Estudio de 2015 - 2021</dc:title>
  <dc:creator>Joaquin Gonzalez</dc:creator>
  <cp:lastModifiedBy>Joaquin Gonzalez</cp:lastModifiedBy>
  <cp:revision>2</cp:revision>
  <dcterms:created xsi:type="dcterms:W3CDTF">2022-10-27T15:54:53Z</dcterms:created>
  <dcterms:modified xsi:type="dcterms:W3CDTF">2022-10-27T16:54:09Z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